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oboto"/>
      <p:regular r:id="rId28"/>
      <p:bold r:id="rId29"/>
      <p:italic r:id="rId30"/>
      <p:boldItalic r:id="rId31"/>
    </p:embeddedFont>
    <p:embeddedFont>
      <p:font typeface="Merriweather"/>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33" Type="http://schemas.openxmlformats.org/officeDocument/2006/relationships/font" Target="fonts/Merriweather-bold.fntdata"/><Relationship Id="rId10" Type="http://schemas.openxmlformats.org/officeDocument/2006/relationships/slide" Target="slides/slide5.xml"/><Relationship Id="rId32" Type="http://schemas.openxmlformats.org/officeDocument/2006/relationships/font" Target="fonts/Merriweather-regular.fntdata"/><Relationship Id="rId13" Type="http://schemas.openxmlformats.org/officeDocument/2006/relationships/slide" Target="slides/slide8.xml"/><Relationship Id="rId35" Type="http://schemas.openxmlformats.org/officeDocument/2006/relationships/font" Target="fonts/Merriweather-boldItalic.fntdata"/><Relationship Id="rId12" Type="http://schemas.openxmlformats.org/officeDocument/2006/relationships/slide" Target="slides/slide7.xml"/><Relationship Id="rId34" Type="http://schemas.openxmlformats.org/officeDocument/2006/relationships/font" Target="fonts/Merriweather-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7777fe32ea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7777fe32ea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7777fe32ea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7777fe32ea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7777fe32ea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777fe32ea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7777fe32ea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777fe32ea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7777fe32ea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777fe32ea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7777fe32ea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7777fe32ea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7777fe32ea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777fe32ea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7777fe32ea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7777fe32ea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7777fe32ea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7777fe32ea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7777fe32ea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7777fe32ea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7777fe32ea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7777fe32ea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777a657e8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777a657e8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7777fe32ea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7777fe32ea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7777fe32ea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7777fe32ea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7777fe32ea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777fe32ea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7777fe32ea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777fe32ea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7777fe32ea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777fe32ea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7777fe32ea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7777fe32ea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7777fe32ea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7777fe32ea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7777fe32ea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777fe32e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7777fe32ea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777fe32ea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7.pn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Lego technic FRR-458 model	</a:t>
            </a:r>
            <a:endParaRPr/>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Kyle Mays and Keegan Stanphill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Rear bumper</a:t>
            </a:r>
            <a:endParaRPr/>
          </a:p>
        </p:txBody>
      </p:sp>
      <p:pic>
        <p:nvPicPr>
          <p:cNvPr id="124" name="Google Shape;124;p22"/>
          <p:cNvPicPr preferRelativeResize="0"/>
          <p:nvPr/>
        </p:nvPicPr>
        <p:blipFill>
          <a:blip r:embed="rId3">
            <a:alphaModFix/>
          </a:blip>
          <a:stretch>
            <a:fillRect/>
          </a:stretch>
        </p:blipFill>
        <p:spPr>
          <a:xfrm>
            <a:off x="2271713" y="1457950"/>
            <a:ext cx="4600624" cy="3266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Roof </a:t>
            </a:r>
            <a:endParaRPr/>
          </a:p>
        </p:txBody>
      </p:sp>
      <p:pic>
        <p:nvPicPr>
          <p:cNvPr id="130" name="Google Shape;130;p23"/>
          <p:cNvPicPr preferRelativeResize="0"/>
          <p:nvPr/>
        </p:nvPicPr>
        <p:blipFill>
          <a:blip r:embed="rId3">
            <a:alphaModFix/>
          </a:blip>
          <a:stretch>
            <a:fillRect/>
          </a:stretch>
        </p:blipFill>
        <p:spPr>
          <a:xfrm>
            <a:off x="2090124" y="1389900"/>
            <a:ext cx="4963750" cy="34932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Rocker Panel</a:t>
            </a:r>
            <a:endParaRPr/>
          </a:p>
        </p:txBody>
      </p:sp>
      <p:pic>
        <p:nvPicPr>
          <p:cNvPr id="136" name="Google Shape;136;p24"/>
          <p:cNvPicPr preferRelativeResize="0"/>
          <p:nvPr/>
        </p:nvPicPr>
        <p:blipFill>
          <a:blip r:embed="rId3">
            <a:alphaModFix/>
          </a:blip>
          <a:stretch>
            <a:fillRect/>
          </a:stretch>
        </p:blipFill>
        <p:spPr>
          <a:xfrm>
            <a:off x="157075" y="1417150"/>
            <a:ext cx="4996300" cy="3470349"/>
          </a:xfrm>
          <a:prstGeom prst="rect">
            <a:avLst/>
          </a:prstGeom>
          <a:noFill/>
          <a:ln>
            <a:noFill/>
          </a:ln>
        </p:spPr>
      </p:pic>
      <p:pic>
        <p:nvPicPr>
          <p:cNvPr id="137" name="Google Shape;137;p24"/>
          <p:cNvPicPr preferRelativeResize="0"/>
          <p:nvPr/>
        </p:nvPicPr>
        <p:blipFill>
          <a:blip r:embed="rId4">
            <a:alphaModFix/>
          </a:blip>
          <a:stretch>
            <a:fillRect/>
          </a:stretch>
        </p:blipFill>
        <p:spPr>
          <a:xfrm>
            <a:off x="5276175" y="1610050"/>
            <a:ext cx="3685825" cy="299282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Wheels and Tires</a:t>
            </a:r>
            <a:endParaRPr/>
          </a:p>
        </p:txBody>
      </p:sp>
      <p:pic>
        <p:nvPicPr>
          <p:cNvPr id="143" name="Google Shape;143;p25"/>
          <p:cNvPicPr preferRelativeResize="0"/>
          <p:nvPr/>
        </p:nvPicPr>
        <p:blipFill>
          <a:blip r:embed="rId3">
            <a:alphaModFix/>
          </a:blip>
          <a:stretch>
            <a:fillRect/>
          </a:stretch>
        </p:blipFill>
        <p:spPr>
          <a:xfrm>
            <a:off x="311725" y="1434050"/>
            <a:ext cx="3784775" cy="3409051"/>
          </a:xfrm>
          <a:prstGeom prst="rect">
            <a:avLst/>
          </a:prstGeom>
          <a:noFill/>
          <a:ln>
            <a:noFill/>
          </a:ln>
        </p:spPr>
      </p:pic>
      <p:pic>
        <p:nvPicPr>
          <p:cNvPr id="144" name="Google Shape;144;p25"/>
          <p:cNvPicPr preferRelativeResize="0"/>
          <p:nvPr/>
        </p:nvPicPr>
        <p:blipFill>
          <a:blip r:embed="rId4">
            <a:alphaModFix/>
          </a:blip>
          <a:stretch>
            <a:fillRect/>
          </a:stretch>
        </p:blipFill>
        <p:spPr>
          <a:xfrm>
            <a:off x="4572000" y="1434050"/>
            <a:ext cx="4205690" cy="3409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Passenger compartment</a:t>
            </a:r>
            <a:endParaRPr/>
          </a:p>
        </p:txBody>
      </p:sp>
      <p:pic>
        <p:nvPicPr>
          <p:cNvPr id="150" name="Google Shape;150;p26"/>
          <p:cNvPicPr preferRelativeResize="0"/>
          <p:nvPr/>
        </p:nvPicPr>
        <p:blipFill>
          <a:blip r:embed="rId3">
            <a:alphaModFix/>
          </a:blip>
          <a:stretch>
            <a:fillRect/>
          </a:stretch>
        </p:blipFill>
        <p:spPr>
          <a:xfrm>
            <a:off x="311724" y="1510900"/>
            <a:ext cx="3865951" cy="3295175"/>
          </a:xfrm>
          <a:prstGeom prst="rect">
            <a:avLst/>
          </a:prstGeom>
          <a:noFill/>
          <a:ln>
            <a:noFill/>
          </a:ln>
        </p:spPr>
      </p:pic>
      <p:pic>
        <p:nvPicPr>
          <p:cNvPr id="151" name="Google Shape;151;p26"/>
          <p:cNvPicPr preferRelativeResize="0"/>
          <p:nvPr/>
        </p:nvPicPr>
        <p:blipFill>
          <a:blip r:embed="rId4">
            <a:alphaModFix/>
          </a:blip>
          <a:stretch>
            <a:fillRect/>
          </a:stretch>
        </p:blipFill>
        <p:spPr>
          <a:xfrm>
            <a:off x="4633500" y="1510900"/>
            <a:ext cx="1967925" cy="1840225"/>
          </a:xfrm>
          <a:prstGeom prst="rect">
            <a:avLst/>
          </a:prstGeom>
          <a:noFill/>
          <a:ln>
            <a:noFill/>
          </a:ln>
        </p:spPr>
      </p:pic>
      <p:pic>
        <p:nvPicPr>
          <p:cNvPr id="152" name="Google Shape;152;p26"/>
          <p:cNvPicPr preferRelativeResize="0"/>
          <p:nvPr/>
        </p:nvPicPr>
        <p:blipFill>
          <a:blip r:embed="rId5">
            <a:alphaModFix/>
          </a:blip>
          <a:stretch>
            <a:fillRect/>
          </a:stretch>
        </p:blipFill>
        <p:spPr>
          <a:xfrm>
            <a:off x="6864400" y="2553307"/>
            <a:ext cx="1967925" cy="225276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Render (isometric view)</a:t>
            </a:r>
            <a:endParaRPr/>
          </a:p>
        </p:txBody>
      </p:sp>
      <p:pic>
        <p:nvPicPr>
          <p:cNvPr id="158" name="Google Shape;158;p27"/>
          <p:cNvPicPr preferRelativeResize="0"/>
          <p:nvPr/>
        </p:nvPicPr>
        <p:blipFill>
          <a:blip r:embed="rId3">
            <a:alphaModFix/>
          </a:blip>
          <a:stretch>
            <a:fillRect/>
          </a:stretch>
        </p:blipFill>
        <p:spPr>
          <a:xfrm>
            <a:off x="1946400" y="1319975"/>
            <a:ext cx="4815900" cy="3611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Render (Rear)</a:t>
            </a:r>
            <a:endParaRPr/>
          </a:p>
        </p:txBody>
      </p:sp>
      <p:pic>
        <p:nvPicPr>
          <p:cNvPr id="164" name="Google Shape;164;p28"/>
          <p:cNvPicPr preferRelativeResize="0"/>
          <p:nvPr/>
        </p:nvPicPr>
        <p:blipFill>
          <a:blip r:embed="rId3">
            <a:alphaModFix/>
          </a:blip>
          <a:stretch>
            <a:fillRect/>
          </a:stretch>
        </p:blipFill>
        <p:spPr>
          <a:xfrm>
            <a:off x="2095950" y="1328850"/>
            <a:ext cx="4952100" cy="3714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Render (Driver’s Side)</a:t>
            </a:r>
            <a:endParaRPr/>
          </a:p>
        </p:txBody>
      </p:sp>
      <p:pic>
        <p:nvPicPr>
          <p:cNvPr id="170" name="Google Shape;170;p29"/>
          <p:cNvPicPr preferRelativeResize="0"/>
          <p:nvPr/>
        </p:nvPicPr>
        <p:blipFill>
          <a:blip r:embed="rId3">
            <a:alphaModFix/>
          </a:blip>
          <a:stretch>
            <a:fillRect/>
          </a:stretch>
        </p:blipFill>
        <p:spPr>
          <a:xfrm>
            <a:off x="2198550" y="1380625"/>
            <a:ext cx="4746900" cy="3560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Render (passenger side)</a:t>
            </a:r>
            <a:endParaRPr/>
          </a:p>
        </p:txBody>
      </p:sp>
      <p:pic>
        <p:nvPicPr>
          <p:cNvPr id="176" name="Google Shape;176;p30"/>
          <p:cNvPicPr preferRelativeResize="0"/>
          <p:nvPr/>
        </p:nvPicPr>
        <p:blipFill>
          <a:blip r:embed="rId3">
            <a:alphaModFix/>
          </a:blip>
          <a:stretch>
            <a:fillRect/>
          </a:stretch>
        </p:blipFill>
        <p:spPr>
          <a:xfrm>
            <a:off x="2095950" y="1314025"/>
            <a:ext cx="4952100" cy="3714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Render (Roof)</a:t>
            </a:r>
            <a:endParaRPr/>
          </a:p>
        </p:txBody>
      </p:sp>
      <p:pic>
        <p:nvPicPr>
          <p:cNvPr id="182" name="Google Shape;182;p31"/>
          <p:cNvPicPr preferRelativeResize="0"/>
          <p:nvPr/>
        </p:nvPicPr>
        <p:blipFill>
          <a:blip r:embed="rId3">
            <a:alphaModFix/>
          </a:blip>
          <a:stretch>
            <a:fillRect/>
          </a:stretch>
        </p:blipFill>
        <p:spPr>
          <a:xfrm>
            <a:off x="2095975" y="1355425"/>
            <a:ext cx="4952100" cy="3714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Objectives</a:t>
            </a:r>
            <a:endParaRPr/>
          </a:p>
        </p:txBody>
      </p:sp>
      <p:sp>
        <p:nvSpPr>
          <p:cNvPr id="71" name="Google Shape;71;p14"/>
          <p:cNvSpPr txBox="1"/>
          <p:nvPr>
            <p:ph type="title"/>
          </p:nvPr>
        </p:nvSpPr>
        <p:spPr>
          <a:xfrm>
            <a:off x="311700" y="1478375"/>
            <a:ext cx="8520600" cy="3258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sz="1800">
                <a:solidFill>
                  <a:srgbClr val="000000"/>
                </a:solidFill>
              </a:rPr>
              <a:t>Create and model lego technic model ferrari 458</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Create and organize a workable parts list</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Create a schedule to ensure work stays on track</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Find a universal set of common </a:t>
            </a:r>
            <a:r>
              <a:rPr lang="en" sz="1800">
                <a:solidFill>
                  <a:srgbClr val="000000"/>
                </a:solidFill>
              </a:rPr>
              <a:t>dimensions</a:t>
            </a:r>
            <a:r>
              <a:rPr lang="en" sz="1800">
                <a:solidFill>
                  <a:srgbClr val="000000"/>
                </a:solidFill>
              </a:rPr>
              <a:t> to ensure accurate fit up</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Create small yet workable subassemblies to increase efficiency</a:t>
            </a:r>
            <a:endParaRPr sz="1800">
              <a:solidFill>
                <a:srgbClr val="000000"/>
              </a:solidFill>
            </a:endParaRPr>
          </a:p>
          <a:p>
            <a:pPr indent="0" lvl="0" marL="0" rtl="0" algn="l">
              <a:spcBef>
                <a:spcPts val="0"/>
              </a:spcBef>
              <a:spcAft>
                <a:spcPts val="0"/>
              </a:spcAft>
              <a:buNone/>
            </a:pPr>
            <a:r>
              <a:t/>
            </a:r>
            <a:endParaRPr sz="1800">
              <a:solidFill>
                <a:srgbClr val="000000"/>
              </a:solidFill>
            </a:endParaRPr>
          </a:p>
          <a:p>
            <a:pPr indent="0" lvl="0" marL="0" rtl="0" algn="l">
              <a:spcBef>
                <a:spcPts val="0"/>
              </a:spcBef>
              <a:spcAft>
                <a:spcPts val="0"/>
              </a:spcAft>
              <a:buNone/>
            </a:pPr>
            <a:r>
              <a:t/>
            </a:r>
            <a:endParaRPr sz="18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Render (Front)</a:t>
            </a:r>
            <a:endParaRPr/>
          </a:p>
        </p:txBody>
      </p:sp>
      <p:pic>
        <p:nvPicPr>
          <p:cNvPr id="188" name="Google Shape;188;p32"/>
          <p:cNvPicPr preferRelativeResize="0"/>
          <p:nvPr/>
        </p:nvPicPr>
        <p:blipFill>
          <a:blip r:embed="rId3">
            <a:alphaModFix/>
          </a:blip>
          <a:stretch>
            <a:fillRect/>
          </a:stretch>
        </p:blipFill>
        <p:spPr>
          <a:xfrm>
            <a:off x="2095975" y="1314025"/>
            <a:ext cx="4952100" cy="3714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Challenges and Struggles</a:t>
            </a:r>
            <a:endParaRPr/>
          </a:p>
        </p:txBody>
      </p:sp>
      <p:sp>
        <p:nvSpPr>
          <p:cNvPr id="194" name="Google Shape;194;p33"/>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In the creation of the model we did encounter some challenges with some aspects of the build. The first thing that we encountered was that our naming scheme was rather </a:t>
            </a:r>
            <a:r>
              <a:rPr lang="en" sz="1200"/>
              <a:t>vague</a:t>
            </a:r>
            <a:r>
              <a:rPr lang="en" sz="1200"/>
              <a:t> on some parts and we spent a lot of time finding parts.</a:t>
            </a:r>
            <a:endParaRPr sz="1200"/>
          </a:p>
          <a:p>
            <a:pPr indent="0" lvl="0" marL="0" rtl="0" algn="l">
              <a:spcBef>
                <a:spcPts val="1600"/>
              </a:spcBef>
              <a:spcAft>
                <a:spcPts val="0"/>
              </a:spcAft>
              <a:buNone/>
            </a:pPr>
            <a:r>
              <a:rPr lang="en" sz="1200"/>
              <a:t>Another challenge that we encountered was the Creation of some of the flexible parts that wrap around the wheel. Those parts had to be created in the assembly through a series of planes, points, and splines. </a:t>
            </a:r>
            <a:endParaRPr sz="1200"/>
          </a:p>
          <a:p>
            <a:pPr indent="0" lvl="0" marL="0" rtl="0" algn="l">
              <a:spcBef>
                <a:spcPts val="1600"/>
              </a:spcBef>
              <a:spcAft>
                <a:spcPts val="1600"/>
              </a:spcAft>
              <a:buNone/>
            </a:pPr>
            <a:r>
              <a:rPr lang="en" sz="1200"/>
              <a:t>The last issue we had was the Shear size of the final assembly. This caused us lots of time in opening and modifying the final assembly</a:t>
            </a:r>
            <a:r>
              <a:rPr lang="en"/>
              <a:t>.</a:t>
            </a:r>
            <a:endParaRPr/>
          </a:p>
        </p:txBody>
      </p:sp>
      <p:pic>
        <p:nvPicPr>
          <p:cNvPr id="195" name="Google Shape;195;p33"/>
          <p:cNvPicPr preferRelativeResize="0"/>
          <p:nvPr/>
        </p:nvPicPr>
        <p:blipFill>
          <a:blip r:embed="rId3">
            <a:alphaModFix/>
          </a:blip>
          <a:stretch>
            <a:fillRect/>
          </a:stretch>
        </p:blipFill>
        <p:spPr>
          <a:xfrm>
            <a:off x="5118250" y="1312588"/>
            <a:ext cx="3714075" cy="3714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Reflection</a:t>
            </a:r>
            <a:endParaRPr/>
          </a:p>
        </p:txBody>
      </p:sp>
      <p:sp>
        <p:nvSpPr>
          <p:cNvPr id="201" name="Google Shape;201;p34"/>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Overall we enjoyed working on the project. There were a lot of parts that were hard to manufacture in Catia but eventually we were able to figure it out. One thing that we would change in the future would be to improve our time </a:t>
            </a:r>
            <a:r>
              <a:rPr lang="en"/>
              <a:t>management</a:t>
            </a:r>
            <a:r>
              <a:rPr lang="en"/>
              <a:t>. In both of our cases we would complete the minimum for each week and it left us kinda stressed in the end. Overall however we think that the project went rather well all things considered.</a:t>
            </a:r>
            <a:endParaRPr/>
          </a:p>
        </p:txBody>
      </p:sp>
      <p:pic>
        <p:nvPicPr>
          <p:cNvPr id="202" name="Google Shape;202;p34"/>
          <p:cNvPicPr preferRelativeResize="0"/>
          <p:nvPr/>
        </p:nvPicPr>
        <p:blipFill>
          <a:blip r:embed="rId3">
            <a:alphaModFix/>
          </a:blip>
          <a:stretch>
            <a:fillRect/>
          </a:stretch>
        </p:blipFill>
        <p:spPr>
          <a:xfrm>
            <a:off x="5123775" y="1939000"/>
            <a:ext cx="3657600" cy="2057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Parts list and organization</a:t>
            </a:r>
            <a:endParaRPr/>
          </a:p>
          <a:p>
            <a:pPr indent="0" lvl="0" marL="0" rtl="0" algn="l">
              <a:spcBef>
                <a:spcPts val="0"/>
              </a:spcBef>
              <a:spcAft>
                <a:spcPts val="0"/>
              </a:spcAft>
              <a:buNone/>
            </a:pPr>
            <a:r>
              <a:t/>
            </a:r>
            <a:endParaRPr/>
          </a:p>
        </p:txBody>
      </p:sp>
      <p:sp>
        <p:nvSpPr>
          <p:cNvPr id="77" name="Google Shape;77;p15"/>
          <p:cNvSpPr txBox="1"/>
          <p:nvPr/>
        </p:nvSpPr>
        <p:spPr>
          <a:xfrm>
            <a:off x="421850" y="1472750"/>
            <a:ext cx="3951900" cy="34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In order to ensure we had an accurate list of parts we needed to create we made a parts list in a common document shared between us. This ensured that there </a:t>
            </a:r>
            <a:r>
              <a:rPr lang="en">
                <a:latin typeface="Roboto"/>
                <a:ea typeface="Roboto"/>
                <a:cs typeface="Roboto"/>
                <a:sym typeface="Roboto"/>
              </a:rPr>
              <a:t>wouldn't</a:t>
            </a:r>
            <a:r>
              <a:rPr lang="en">
                <a:latin typeface="Roboto"/>
                <a:ea typeface="Roboto"/>
                <a:cs typeface="Roboto"/>
                <a:sym typeface="Roboto"/>
              </a:rPr>
              <a:t> be any duplicate parts. These parts were grouped by color, type of part, and </a:t>
            </a:r>
            <a:r>
              <a:rPr lang="en">
                <a:latin typeface="Roboto"/>
                <a:ea typeface="Roboto"/>
                <a:cs typeface="Roboto"/>
                <a:sym typeface="Roboto"/>
              </a:rPr>
              <a:t>dimensioning</a:t>
            </a:r>
            <a:r>
              <a:rPr lang="en">
                <a:latin typeface="Roboto"/>
                <a:ea typeface="Roboto"/>
                <a:cs typeface="Roboto"/>
                <a:sym typeface="Roboto"/>
              </a:rPr>
              <a:t> in the type of part</a:t>
            </a:r>
            <a:endParaRPr>
              <a:latin typeface="Roboto"/>
              <a:ea typeface="Roboto"/>
              <a:cs typeface="Roboto"/>
              <a:sym typeface="Roboto"/>
            </a:endParaRPr>
          </a:p>
        </p:txBody>
      </p:sp>
      <p:pic>
        <p:nvPicPr>
          <p:cNvPr id="78" name="Google Shape;78;p15"/>
          <p:cNvPicPr preferRelativeResize="0"/>
          <p:nvPr/>
        </p:nvPicPr>
        <p:blipFill>
          <a:blip r:embed="rId3">
            <a:alphaModFix/>
          </a:blip>
          <a:stretch>
            <a:fillRect/>
          </a:stretch>
        </p:blipFill>
        <p:spPr>
          <a:xfrm>
            <a:off x="5873075" y="1321513"/>
            <a:ext cx="2193700" cy="3714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Scheduling</a:t>
            </a:r>
            <a:endParaRPr/>
          </a:p>
        </p:txBody>
      </p:sp>
      <p:sp>
        <p:nvSpPr>
          <p:cNvPr id="84" name="Google Shape;84;p16"/>
          <p:cNvSpPr txBox="1"/>
          <p:nvPr/>
        </p:nvSpPr>
        <p:spPr>
          <a:xfrm>
            <a:off x="340425" y="1420950"/>
            <a:ext cx="3811500" cy="35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In order to stay on track, we created a simple week by week work schedule in our shared document. In this schedule, we each created different sub assemblies for each week of the project. Each sub assembly was color coded to show who was working on what</a:t>
            </a:r>
            <a:endParaRPr>
              <a:latin typeface="Roboto"/>
              <a:ea typeface="Roboto"/>
              <a:cs typeface="Roboto"/>
              <a:sym typeface="Roboto"/>
            </a:endParaRPr>
          </a:p>
        </p:txBody>
      </p:sp>
      <p:pic>
        <p:nvPicPr>
          <p:cNvPr id="85" name="Google Shape;85;p16"/>
          <p:cNvPicPr preferRelativeResize="0"/>
          <p:nvPr/>
        </p:nvPicPr>
        <p:blipFill>
          <a:blip r:embed="rId3">
            <a:alphaModFix/>
          </a:blip>
          <a:stretch>
            <a:fillRect/>
          </a:stretch>
        </p:blipFill>
        <p:spPr>
          <a:xfrm>
            <a:off x="246275" y="3218350"/>
            <a:ext cx="8651450" cy="975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Subassembly creation</a:t>
            </a:r>
            <a:endParaRPr/>
          </a:p>
        </p:txBody>
      </p:sp>
      <p:sp>
        <p:nvSpPr>
          <p:cNvPr id="91" name="Google Shape;91;p17"/>
          <p:cNvSpPr txBox="1"/>
          <p:nvPr/>
        </p:nvSpPr>
        <p:spPr>
          <a:xfrm>
            <a:off x="377425" y="1435750"/>
            <a:ext cx="4388700" cy="34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In order to </a:t>
            </a:r>
            <a:r>
              <a:rPr lang="en">
                <a:latin typeface="Roboto"/>
                <a:ea typeface="Roboto"/>
                <a:cs typeface="Roboto"/>
                <a:sym typeface="Roboto"/>
              </a:rPr>
              <a:t>successfully</a:t>
            </a:r>
            <a:r>
              <a:rPr lang="en">
                <a:latin typeface="Roboto"/>
                <a:ea typeface="Roboto"/>
                <a:cs typeface="Roboto"/>
                <a:sym typeface="Roboto"/>
              </a:rPr>
              <a:t> piece together the main assembly quickly and efficiency we divided the whole assembly into multiple sub assemblies. This was achieved by scrolling through the instruction manual and seeing how everything pieces together. From here we were able to </a:t>
            </a:r>
            <a:r>
              <a:rPr lang="en">
                <a:latin typeface="Roboto"/>
                <a:ea typeface="Roboto"/>
                <a:cs typeface="Roboto"/>
                <a:sym typeface="Roboto"/>
              </a:rPr>
              <a:t>successfully create easily created sub assemblies to reduce aggravation in creating the final assembly.</a:t>
            </a:r>
            <a:r>
              <a:rPr lang="en">
                <a:latin typeface="Roboto"/>
                <a:ea typeface="Roboto"/>
                <a:cs typeface="Roboto"/>
                <a:sym typeface="Roboto"/>
              </a:rPr>
              <a:t> </a:t>
            </a:r>
            <a:endParaRPr>
              <a:latin typeface="Roboto"/>
              <a:ea typeface="Roboto"/>
              <a:cs typeface="Roboto"/>
              <a:sym typeface="Roboto"/>
            </a:endParaRPr>
          </a:p>
        </p:txBody>
      </p:sp>
      <p:pic>
        <p:nvPicPr>
          <p:cNvPr id="92" name="Google Shape;92;p17"/>
          <p:cNvPicPr preferRelativeResize="0"/>
          <p:nvPr/>
        </p:nvPicPr>
        <p:blipFill>
          <a:blip r:embed="rId3">
            <a:alphaModFix/>
          </a:blip>
          <a:stretch>
            <a:fillRect/>
          </a:stretch>
        </p:blipFill>
        <p:spPr>
          <a:xfrm>
            <a:off x="6147025" y="2120300"/>
            <a:ext cx="2352675" cy="2124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Common </a:t>
            </a:r>
            <a:r>
              <a:rPr lang="en"/>
              <a:t>dimensioning</a:t>
            </a:r>
            <a:r>
              <a:rPr lang="en"/>
              <a:t> scheme</a:t>
            </a:r>
            <a:endParaRPr/>
          </a:p>
        </p:txBody>
      </p:sp>
      <p:sp>
        <p:nvSpPr>
          <p:cNvPr id="98" name="Google Shape;98;p18"/>
          <p:cNvSpPr txBox="1"/>
          <p:nvPr/>
        </p:nvSpPr>
        <p:spPr>
          <a:xfrm>
            <a:off x="340425" y="1546750"/>
            <a:ext cx="4144500" cy="34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In order to assure efficient assembly for the final assembly, We found common lego </a:t>
            </a:r>
            <a:r>
              <a:rPr lang="en">
                <a:latin typeface="Roboto"/>
                <a:ea typeface="Roboto"/>
                <a:cs typeface="Roboto"/>
                <a:sym typeface="Roboto"/>
              </a:rPr>
              <a:t>dimensions</a:t>
            </a:r>
            <a:r>
              <a:rPr lang="en">
                <a:latin typeface="Roboto"/>
                <a:ea typeface="Roboto"/>
                <a:cs typeface="Roboto"/>
                <a:sym typeface="Roboto"/>
              </a:rPr>
              <a:t> and the files were shared between the two of us respectively. This also helped us to exchange parts between the two of us for easy assembly in the sub and main assemblies.</a:t>
            </a:r>
            <a:endParaRPr>
              <a:latin typeface="Roboto"/>
              <a:ea typeface="Roboto"/>
              <a:cs typeface="Roboto"/>
              <a:sym typeface="Roboto"/>
            </a:endParaRPr>
          </a:p>
        </p:txBody>
      </p:sp>
      <p:pic>
        <p:nvPicPr>
          <p:cNvPr id="99" name="Google Shape;99;p18"/>
          <p:cNvPicPr preferRelativeResize="0"/>
          <p:nvPr/>
        </p:nvPicPr>
        <p:blipFill>
          <a:blip r:embed="rId3">
            <a:alphaModFix/>
          </a:blip>
          <a:stretch>
            <a:fillRect/>
          </a:stretch>
        </p:blipFill>
        <p:spPr>
          <a:xfrm>
            <a:off x="5036025" y="1736824"/>
            <a:ext cx="3796299" cy="3038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Sub Assembly Renders</a:t>
            </a:r>
            <a:endParaRPr/>
          </a:p>
        </p:txBody>
      </p:sp>
      <p:sp>
        <p:nvSpPr>
          <p:cNvPr id="105" name="Google Shape;105;p19"/>
          <p:cNvSpPr txBox="1"/>
          <p:nvPr/>
        </p:nvSpPr>
        <p:spPr>
          <a:xfrm>
            <a:off x="2211175" y="1369125"/>
            <a:ext cx="4721700" cy="71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Front bumper and hood assembly</a:t>
            </a:r>
            <a:endParaRPr>
              <a:latin typeface="Roboto"/>
              <a:ea typeface="Roboto"/>
              <a:cs typeface="Roboto"/>
              <a:sym typeface="Roboto"/>
            </a:endParaRPr>
          </a:p>
        </p:txBody>
      </p:sp>
      <p:pic>
        <p:nvPicPr>
          <p:cNvPr id="106" name="Google Shape;106;p19"/>
          <p:cNvPicPr preferRelativeResize="0"/>
          <p:nvPr/>
        </p:nvPicPr>
        <p:blipFill>
          <a:blip r:embed="rId3">
            <a:alphaModFix/>
          </a:blip>
          <a:stretch>
            <a:fillRect/>
          </a:stretch>
        </p:blipFill>
        <p:spPr>
          <a:xfrm>
            <a:off x="2783912" y="2138750"/>
            <a:ext cx="3576175" cy="2699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Main motor sub assembly </a:t>
            </a:r>
            <a:endParaRPr/>
          </a:p>
        </p:txBody>
      </p:sp>
      <p:pic>
        <p:nvPicPr>
          <p:cNvPr id="112" name="Google Shape;112;p20"/>
          <p:cNvPicPr preferRelativeResize="0"/>
          <p:nvPr/>
        </p:nvPicPr>
        <p:blipFill>
          <a:blip r:embed="rId3">
            <a:alphaModFix/>
          </a:blip>
          <a:stretch>
            <a:fillRect/>
          </a:stretch>
        </p:blipFill>
        <p:spPr>
          <a:xfrm>
            <a:off x="3018324" y="1561550"/>
            <a:ext cx="3107349" cy="3180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Doors</a:t>
            </a:r>
            <a:endParaRPr/>
          </a:p>
        </p:txBody>
      </p:sp>
      <p:pic>
        <p:nvPicPr>
          <p:cNvPr id="118" name="Google Shape;118;p21"/>
          <p:cNvPicPr preferRelativeResize="0"/>
          <p:nvPr/>
        </p:nvPicPr>
        <p:blipFill>
          <a:blip r:embed="rId3">
            <a:alphaModFix/>
          </a:blip>
          <a:stretch>
            <a:fillRect/>
          </a:stretch>
        </p:blipFill>
        <p:spPr>
          <a:xfrm>
            <a:off x="2417087" y="1354325"/>
            <a:ext cx="4309874" cy="36071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